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3"/>
  </p:notesMasterIdLst>
  <p:sldIdLst>
    <p:sldId id="382" r:id="rId2"/>
    <p:sldId id="369" r:id="rId3"/>
    <p:sldId id="268" r:id="rId4"/>
    <p:sldId id="258" r:id="rId5"/>
    <p:sldId id="378" r:id="rId6"/>
    <p:sldId id="380" r:id="rId7"/>
    <p:sldId id="260" r:id="rId8"/>
    <p:sldId id="379" r:id="rId9"/>
    <p:sldId id="381" r:id="rId10"/>
    <p:sldId id="261" r:id="rId11"/>
    <p:sldId id="383" r:id="rId12"/>
  </p:sldIdLst>
  <p:sldSz cx="9144000" cy="6858000" type="screen4x3"/>
  <p:notesSz cx="9144000" cy="6858000"/>
  <p:embeddedFontLst>
    <p:embeddedFont>
      <p:font typeface="Cabin" panose="020B060402020202020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ill Sans" panose="020B0604020202020204" charset="0"/>
      <p:regular r:id="rId22"/>
      <p:bold r:id="rId23"/>
    </p:embeddedFont>
    <p:embeddedFont>
      <p:font typeface="Gill Sans MT" panose="020B0502020104020203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66"/>
    <a:srgbClr val="006666"/>
    <a:srgbClr val="4FA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1386" y="3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44736" y="4306200"/>
            <a:ext cx="5957887" cy="40795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Also a special welcome to Olivia who is the new Communications Assistant </a:t>
            </a: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455738" y="679450"/>
            <a:ext cx="4535487" cy="3400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Online and in the field.. Bridging the gap between science and practice.. Here to help the transition </a:t>
            </a:r>
            <a:r>
              <a:rPr lang="en-GB"/>
              <a:t>to </a:t>
            </a:r>
            <a:endParaRPr dirty="0"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share practical experiences from 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Farmers and Growers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sustainable farming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93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bring together the latest ideas from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sustainable agriculture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bring together the latest ideas from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sustainable agriculture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295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bring together the latest ideas from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sustainable agriculture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870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b865c31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b865c3158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bring together the latest ideas from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sustainable agriculture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194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bring together the latest ideas from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sustainable agriculture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18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51523" y="380444"/>
            <a:ext cx="86409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78739" y="1636151"/>
            <a:ext cx="8986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08963" y="6377942"/>
            <a:ext cx="29260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143000" y="2817466"/>
            <a:ext cx="6858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50"/>
              <a:buFont typeface="Calibri"/>
              <a:buNone/>
              <a:defRPr sz="135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108963" y="6377942"/>
            <a:ext cx="29260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685800" y="2125982"/>
            <a:ext cx="7772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371603" y="3840482"/>
            <a:ext cx="64007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08963" y="6377942"/>
            <a:ext cx="29260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2B8F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3048127" y="6091617"/>
            <a:ext cx="3384551" cy="720090"/>
          </a:xfrm>
          <a:custGeom>
            <a:avLst/>
            <a:gdLst/>
            <a:ahLst/>
            <a:cxnLst/>
            <a:rect l="l" t="t" r="r" b="b"/>
            <a:pathLst>
              <a:path w="3384550" h="720090" extrusionOk="0">
                <a:moveTo>
                  <a:pt x="0" y="720077"/>
                </a:moveTo>
                <a:lnTo>
                  <a:pt x="3384423" y="720077"/>
                </a:lnTo>
                <a:lnTo>
                  <a:pt x="3384423" y="0"/>
                </a:lnTo>
                <a:lnTo>
                  <a:pt x="0" y="0"/>
                </a:lnTo>
                <a:lnTo>
                  <a:pt x="0" y="720077"/>
                </a:lnTo>
                <a:close/>
              </a:path>
            </a:pathLst>
          </a:custGeom>
          <a:solidFill>
            <a:srgbClr val="2B8F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109666" y="6270779"/>
            <a:ext cx="3034031" cy="4320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6804281" y="6200015"/>
            <a:ext cx="2070735" cy="54500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452618" y="635141"/>
            <a:ext cx="2962655" cy="4218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109666" y="404636"/>
            <a:ext cx="3598545" cy="936625"/>
          </a:xfrm>
          <a:custGeom>
            <a:avLst/>
            <a:gdLst/>
            <a:ahLst/>
            <a:cxnLst/>
            <a:rect l="l" t="t" r="r" b="b"/>
            <a:pathLst>
              <a:path w="3598545" h="936625" extrusionOk="0">
                <a:moveTo>
                  <a:pt x="0" y="936104"/>
                </a:moveTo>
                <a:lnTo>
                  <a:pt x="3598291" y="936104"/>
                </a:lnTo>
                <a:lnTo>
                  <a:pt x="3598291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2B8F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301461" y="1021843"/>
            <a:ext cx="1174903" cy="168706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301461" y="3645027"/>
            <a:ext cx="1174903" cy="168706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1908813" y="1044575"/>
            <a:ext cx="1166495" cy="167500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908811" y="3645027"/>
            <a:ext cx="1174903" cy="168706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251523" y="380444"/>
            <a:ext cx="86409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457200" y="1577342"/>
            <a:ext cx="39776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4709159" y="1577342"/>
            <a:ext cx="39776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ftr" idx="11"/>
          </p:nvPr>
        </p:nvSpPr>
        <p:spPr>
          <a:xfrm>
            <a:off x="3108963" y="6377942"/>
            <a:ext cx="29260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251523" y="380444"/>
            <a:ext cx="86409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108963" y="6377942"/>
            <a:ext cx="29260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08963" y="6377942"/>
            <a:ext cx="29260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3164302"/>
            <a:ext cx="7772400" cy="9127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Gill Sans"/>
              <a:buNone/>
              <a:defRPr sz="3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GB" sz="12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5816" y="2367917"/>
            <a:ext cx="3312367" cy="471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Shape 21"/>
          <p:cNvGrpSpPr/>
          <p:nvPr/>
        </p:nvGrpSpPr>
        <p:grpSpPr>
          <a:xfrm>
            <a:off x="109664" y="6091616"/>
            <a:ext cx="8765289" cy="720080"/>
            <a:chOff x="109664" y="6091616"/>
            <a:chExt cx="8765289" cy="720080"/>
          </a:xfrm>
        </p:grpSpPr>
        <p:sp>
          <p:nvSpPr>
            <p:cNvPr id="22" name="Shape 22"/>
            <p:cNvSpPr/>
            <p:nvPr/>
          </p:nvSpPr>
          <p:spPr>
            <a:xfrm>
              <a:off x="3048099" y="6091616"/>
              <a:ext cx="3384375" cy="720080"/>
            </a:xfrm>
            <a:prstGeom prst="rect">
              <a:avLst/>
            </a:prstGeom>
            <a:solidFill>
              <a:srgbClr val="2B8F8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Shape 23"/>
            <p:cNvGrpSpPr/>
            <p:nvPr/>
          </p:nvGrpSpPr>
          <p:grpSpPr>
            <a:xfrm>
              <a:off x="109664" y="6200014"/>
              <a:ext cx="8765289" cy="545009"/>
              <a:chOff x="109664" y="6200014"/>
              <a:chExt cx="8765289" cy="545009"/>
            </a:xfrm>
          </p:grpSpPr>
          <p:pic>
            <p:nvPicPr>
              <p:cNvPr id="24" name="Shape 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9664" y="6270771"/>
                <a:ext cx="3034044" cy="4320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Shape 2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804247" y="6200014"/>
                <a:ext cx="2070705" cy="5450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855491893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2B8F8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51523" y="380444"/>
            <a:ext cx="86409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8739" y="1636151"/>
            <a:ext cx="8986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08963" y="6377942"/>
            <a:ext cx="29260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b="0" u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transition spd="slow" advClick="0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7D3D2C4-21E8-401B-BFC6-7DD06FB5F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250" y="2125952"/>
            <a:ext cx="4287058" cy="3209834"/>
          </a:xfrm>
          <a:prstGeom prst="rect">
            <a:avLst/>
          </a:prstGeom>
        </p:spPr>
      </p:pic>
      <p:sp>
        <p:nvSpPr>
          <p:cNvPr id="108" name="Shape 108"/>
          <p:cNvSpPr/>
          <p:nvPr/>
        </p:nvSpPr>
        <p:spPr>
          <a:xfrm>
            <a:off x="-112543" y="0"/>
            <a:ext cx="9407671" cy="2125954"/>
          </a:xfrm>
          <a:prstGeom prst="rect">
            <a:avLst/>
          </a:prstGeom>
          <a:solidFill>
            <a:srgbClr val="2B8F8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Diverse Pastures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Agricology Field Day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dirty="0" err="1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Phepson</a:t>
            </a:r>
            <a:r>
              <a:rPr lang="en-GB" sz="3200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 Farms, 30</a:t>
            </a:r>
            <a:r>
              <a:rPr lang="en-GB" sz="3200" baseline="30000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th</a:t>
            </a:r>
            <a:r>
              <a:rPr lang="en-GB" sz="3200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 July 2019</a:t>
            </a:r>
            <a:endParaRPr lang="en-GB" sz="3200" b="0" i="0" u="none" strike="noStrike" cap="none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361149-C94C-4DAC-AB03-99685AD327EB}"/>
              </a:ext>
            </a:extLst>
          </p:cNvPr>
          <p:cNvSpPr txBox="1"/>
          <p:nvPr/>
        </p:nvSpPr>
        <p:spPr>
          <a:xfrm>
            <a:off x="5937224" y="8256504"/>
            <a:ext cx="373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latin typeface="Gill Sans" panose="020B0604020202020204" charset="0"/>
            </a:endParaRPr>
          </a:p>
          <a:p>
            <a:endParaRPr lang="en-GB" dirty="0">
              <a:solidFill>
                <a:schemeClr val="bg1"/>
              </a:solidFill>
              <a:latin typeface="Gill Sans" panose="020B0604020202020204" charset="0"/>
            </a:endParaRPr>
          </a:p>
        </p:txBody>
      </p:sp>
      <p:sp>
        <p:nvSpPr>
          <p:cNvPr id="11" name="AutoShape 2" descr="https://www.diverimpacts.net/fileadmin/diverimpacts/images/page/logo/logo.svg">
            <a:extLst>
              <a:ext uri="{FF2B5EF4-FFF2-40B4-BE49-F238E27FC236}">
                <a16:creationId xmlns:a16="http://schemas.microsoft.com/office/drawing/2014/main" id="{B82C0C98-C745-4FF9-AE5C-492CD25D0F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4" descr="https://www.diverimpacts.net/fileadmin/diverimpacts/images/page/logo/logo.svg">
            <a:extLst>
              <a:ext uri="{FF2B5EF4-FFF2-40B4-BE49-F238E27FC236}">
                <a16:creationId xmlns:a16="http://schemas.microsoft.com/office/drawing/2014/main" id="{421C5989-DDEC-4D86-BD21-E3729AE9AD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6486" y="614392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https://www.ceh.ac.uk/sites/default/files/styles/220_pixel_wide_height_auto/public/images/Logo.JPG?itok=Rh1Vdgel">
            <a:extLst>
              <a:ext uri="{FF2B5EF4-FFF2-40B4-BE49-F238E27FC236}">
                <a16:creationId xmlns:a16="http://schemas.microsoft.com/office/drawing/2014/main" id="{714983F5-7C6F-4CAC-BA01-6A2CD8CA5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86" y="6104971"/>
            <a:ext cx="933645" cy="6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9FF001-7193-41E3-A23E-BD40CB32B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543" y="2125952"/>
            <a:ext cx="3209834" cy="32098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DC7690-75B8-4102-864A-A575A8871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290" y="2125953"/>
            <a:ext cx="3209835" cy="32098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2F4093-5E34-40AF-B298-630403DAF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805" y="6065568"/>
            <a:ext cx="503126" cy="687502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07865"/>
            <a:ext cx="9144000" cy="1445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3"/>
          <p:cNvSpPr txBox="1">
            <a:spLocks noGrp="1"/>
          </p:cNvSpPr>
          <p:nvPr>
            <p:ph type="ctrTitle"/>
          </p:nvPr>
        </p:nvSpPr>
        <p:spPr>
          <a:xfrm>
            <a:off x="886265" y="2802750"/>
            <a:ext cx="7283710" cy="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4050" b="1" dirty="0"/>
            </a:br>
            <a:br>
              <a:rPr lang="en-GB" sz="4050" b="1" dirty="0"/>
            </a:br>
            <a:br>
              <a:rPr lang="en-GB" sz="4050" b="1" dirty="0"/>
            </a:br>
            <a:r>
              <a:rPr lang="en-GB" sz="3200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Bringing together the latest knowledge on agroecology from research and practice  </a:t>
            </a:r>
            <a:br>
              <a:rPr lang="en-GB" sz="261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</a:br>
            <a:endParaRPr dirty="0"/>
          </a:p>
        </p:txBody>
      </p:sp>
      <p:sp>
        <p:nvSpPr>
          <p:cNvPr id="115" name="Google Shape;115;p13"/>
          <p:cNvSpPr/>
          <p:nvPr/>
        </p:nvSpPr>
        <p:spPr>
          <a:xfrm>
            <a:off x="3194863" y="381000"/>
            <a:ext cx="2754273" cy="39221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3"/>
          <p:cNvSpPr txBox="1"/>
          <p:nvPr/>
        </p:nvSpPr>
        <p:spPr>
          <a:xfrm>
            <a:off x="1108800" y="5280775"/>
            <a:ext cx="6926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www.agricology.co.uk</a:t>
            </a:r>
            <a:endParaRPr sz="2600" b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@agricology</a:t>
            </a:r>
            <a:endParaRPr/>
          </a:p>
        </p:txBody>
      </p:sp>
    </p:spTree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19DE1D-0DDE-4558-B9CC-4411683108D0}"/>
              </a:ext>
            </a:extLst>
          </p:cNvPr>
          <p:cNvSpPr txBox="1"/>
          <p:nvPr/>
        </p:nvSpPr>
        <p:spPr>
          <a:xfrm>
            <a:off x="1852863" y="4355432"/>
            <a:ext cx="5462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FF581-5CA0-4112-9387-FCB38C47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42" t="42277" r="22895" b="18405"/>
          <a:stretch/>
        </p:blipFill>
        <p:spPr>
          <a:xfrm>
            <a:off x="70042" y="1082841"/>
            <a:ext cx="9027977" cy="3970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23630-8744-4402-A4C5-2E8CF40A15BD}"/>
              </a:ext>
            </a:extLst>
          </p:cNvPr>
          <p:cNvSpPr txBox="1"/>
          <p:nvPr/>
        </p:nvSpPr>
        <p:spPr>
          <a:xfrm>
            <a:off x="3031957" y="5390148"/>
            <a:ext cx="4090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Gill Sans" panose="020B0604020202020204" charset="0"/>
              </a:rPr>
              <a:t>B60 4HT</a:t>
            </a:r>
          </a:p>
        </p:txBody>
      </p:sp>
    </p:spTree>
    <p:extLst>
      <p:ext uri="{BB962C8B-B14F-4D97-AF65-F5344CB8AC3E}">
        <p14:creationId xmlns:p14="http://schemas.microsoft.com/office/powerpoint/2010/main" val="4237940014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ctrTitle"/>
          </p:nvPr>
        </p:nvSpPr>
        <p:spPr>
          <a:xfrm>
            <a:off x="685800" y="2125982"/>
            <a:ext cx="7772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1371603" y="3840482"/>
            <a:ext cx="64007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02CD0-9A7D-4249-AF2A-16B425933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0532" r="-2616" b="5207"/>
          <a:stretch/>
        </p:blipFill>
        <p:spPr>
          <a:xfrm>
            <a:off x="1025409" y="692696"/>
            <a:ext cx="6951397" cy="4267690"/>
          </a:xfrm>
          <a:prstGeom prst="rect">
            <a:avLst/>
          </a:prstGeom>
        </p:spPr>
      </p:pic>
      <p:sp>
        <p:nvSpPr>
          <p:cNvPr id="9" name="Google Shape;175;p22">
            <a:extLst>
              <a:ext uri="{FF2B5EF4-FFF2-40B4-BE49-F238E27FC236}">
                <a16:creationId xmlns:a16="http://schemas.microsoft.com/office/drawing/2014/main" id="{95AB4610-B6A0-44B6-963D-ADBAD238B89D}"/>
              </a:ext>
            </a:extLst>
          </p:cNvPr>
          <p:cNvSpPr/>
          <p:nvPr/>
        </p:nvSpPr>
        <p:spPr>
          <a:xfrm>
            <a:off x="685800" y="4823679"/>
            <a:ext cx="7630616" cy="1917689"/>
          </a:xfrm>
          <a:prstGeom prst="rect">
            <a:avLst/>
          </a:prstGeom>
          <a:solidFill>
            <a:srgbClr val="2B8F8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30" dirty="0">
                <a:solidFill>
                  <a:schemeClr val="lt1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Agricology is a community of farmers, researchers and advisors sharing knowledge on sustainable farming </a:t>
            </a:r>
            <a:endParaRPr lang="en-GB" sz="2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A9F553-5C1C-4980-99E1-3DB81C3A1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4186"/>
            <a:ext cx="1561730" cy="603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D4287-1A00-4F51-802A-32BA8B0B8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6296439"/>
            <a:ext cx="1971675" cy="561561"/>
          </a:xfrm>
          <a:prstGeom prst="rect">
            <a:avLst/>
          </a:prstGeom>
        </p:spPr>
      </p:pic>
      <p:sp>
        <p:nvSpPr>
          <p:cNvPr id="12" name="Google Shape;116;p13">
            <a:extLst>
              <a:ext uri="{FF2B5EF4-FFF2-40B4-BE49-F238E27FC236}">
                <a16:creationId xmlns:a16="http://schemas.microsoft.com/office/drawing/2014/main" id="{BE08CC49-5EC1-4C0A-9DBD-3783D5F8D2C1}"/>
              </a:ext>
            </a:extLst>
          </p:cNvPr>
          <p:cNvSpPr txBox="1"/>
          <p:nvPr/>
        </p:nvSpPr>
        <p:spPr>
          <a:xfrm>
            <a:off x="1050406" y="6248491"/>
            <a:ext cx="6926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www.agricology.co.uk</a:t>
            </a:r>
            <a:endParaRPr sz="2600" b="1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53D98-A6AA-4500-BAB8-C491D655E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8832" y="1974853"/>
            <a:ext cx="5054918" cy="311624"/>
          </a:xfrm>
        </p:spPr>
        <p:txBody>
          <a:bodyPr/>
          <a:lstStyle/>
          <a:p>
            <a:endParaRPr lang="en-GB" sz="675" b="1" dirty="0">
              <a:solidFill>
                <a:schemeClr val="bg1"/>
              </a:solidFill>
            </a:endParaRPr>
          </a:p>
          <a:p>
            <a:endParaRPr lang="en-GB" sz="675" b="1" u="sng" dirty="0">
              <a:solidFill>
                <a:schemeClr val="bg1"/>
              </a:solidFill>
            </a:endParaRPr>
          </a:p>
          <a:p>
            <a:endParaRPr lang="en-GB" sz="675" dirty="0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CEE92641-0FCB-47FD-9D3C-0695E8BD098E}"/>
              </a:ext>
            </a:extLst>
          </p:cNvPr>
          <p:cNvSpPr/>
          <p:nvPr/>
        </p:nvSpPr>
        <p:spPr>
          <a:xfrm>
            <a:off x="3124200" y="228601"/>
            <a:ext cx="2754273" cy="392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 dirty="0"/>
          </a:p>
        </p:txBody>
      </p:sp>
      <p:sp>
        <p:nvSpPr>
          <p:cNvPr id="7" name="Google Shape;108;p13">
            <a:extLst>
              <a:ext uri="{FF2B5EF4-FFF2-40B4-BE49-F238E27FC236}">
                <a16:creationId xmlns:a16="http://schemas.microsoft.com/office/drawing/2014/main" id="{F024A0CA-54C1-438B-BF59-2C51FECCB42F}"/>
              </a:ext>
            </a:extLst>
          </p:cNvPr>
          <p:cNvSpPr/>
          <p:nvPr/>
        </p:nvSpPr>
        <p:spPr>
          <a:xfrm>
            <a:off x="1447800" y="966132"/>
            <a:ext cx="6248400" cy="1091268"/>
          </a:xfrm>
          <a:prstGeom prst="rect">
            <a:avLst/>
          </a:prstGeom>
          <a:solidFill>
            <a:srgbClr val="2B8F82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    </a:t>
            </a:r>
          </a:p>
          <a:p>
            <a:pPr algn="ctr"/>
            <a:r>
              <a:rPr lang="en-GB" sz="203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 algn="ctr"/>
            <a:r>
              <a:rPr lang="en-GB" sz="2030" b="1" dirty="0">
                <a:solidFill>
                  <a:schemeClr val="bg1"/>
                </a:solidFill>
                <a:latin typeface="Gill Sans MT" panose="020B0502020104020203" pitchFamily="34" charset="0"/>
              </a:rPr>
              <a:t>FARMERS AND GROWERS</a:t>
            </a:r>
          </a:p>
          <a:p>
            <a:pPr algn="ctr"/>
            <a:r>
              <a:rPr lang="en-GB" sz="2030" dirty="0">
                <a:solidFill>
                  <a:schemeClr val="bg1"/>
                </a:solidFill>
                <a:latin typeface="Gill Sans MT" panose="020B0502020104020203" pitchFamily="34" charset="0"/>
              </a:rPr>
              <a:t>Share their experiences of agroecology in practice</a:t>
            </a:r>
          </a:p>
          <a:p>
            <a:pPr algn="ctr"/>
            <a:endParaRPr lang="en-GB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endParaRPr lang="en-GB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32AF2F-7EC5-4C8F-BB65-5DC2A71A4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6296439"/>
            <a:ext cx="1971675" cy="561561"/>
          </a:xfrm>
          <a:prstGeom prst="rect">
            <a:avLst/>
          </a:prstGeom>
        </p:spPr>
      </p:pic>
      <p:sp>
        <p:nvSpPr>
          <p:cNvPr id="9" name="Google Shape;108;p13">
            <a:extLst>
              <a:ext uri="{FF2B5EF4-FFF2-40B4-BE49-F238E27FC236}">
                <a16:creationId xmlns:a16="http://schemas.microsoft.com/office/drawing/2014/main" id="{53DB1081-3569-45CE-BB3D-4E1D6DEE4484}"/>
              </a:ext>
            </a:extLst>
          </p:cNvPr>
          <p:cNvSpPr/>
          <p:nvPr/>
        </p:nvSpPr>
        <p:spPr>
          <a:xfrm>
            <a:off x="2019300" y="4343400"/>
            <a:ext cx="5143500" cy="1489571"/>
          </a:xfrm>
          <a:prstGeom prst="rect">
            <a:avLst/>
          </a:prstGeom>
          <a:solidFill>
            <a:srgbClr val="2B8F82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/>
            <a:endParaRPr lang="en-GB" sz="2025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025" dirty="0">
                <a:solidFill>
                  <a:schemeClr val="bg1"/>
                </a:solidFill>
                <a:latin typeface="Gill Sans MT" panose="020B0502020104020203" pitchFamily="34" charset="0"/>
              </a:rPr>
              <a:t>Learn more on their Farmer Profiles and on our YouTube channel</a:t>
            </a:r>
          </a:p>
          <a:p>
            <a:pPr algn="ctr"/>
            <a:endParaRPr lang="en-GB" sz="2025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600" b="1" dirty="0">
                <a:solidFill>
                  <a:schemeClr val="bg1"/>
                </a:solidFill>
                <a:latin typeface="Gill Sans MT" panose="020B0502020104020203" pitchFamily="34" charset="0"/>
              </a:rPr>
              <a:t>www.agricology.co.uk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DFADFB-CE5A-4D33-AA62-597D81056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4186"/>
            <a:ext cx="1561730" cy="603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8172DC-F616-4831-9442-41EAAD05C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8" y="2184776"/>
            <a:ext cx="2425852" cy="18074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0C71D6-6E60-4BED-9606-BAE265D4B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707" y="2166699"/>
            <a:ext cx="3295650" cy="18383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46B02A-F772-494D-88C7-2A3F1BD44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464" y="2166699"/>
            <a:ext cx="2870154" cy="18255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B7982A-3AC2-44C5-92E8-A0B0AFBEDE5B}"/>
              </a:ext>
            </a:extLst>
          </p:cNvPr>
          <p:cNvSpPr/>
          <p:nvPr/>
        </p:nvSpPr>
        <p:spPr>
          <a:xfrm>
            <a:off x="2088832" y="5802015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en-GB" b="1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algn="ctr"/>
            <a:r>
              <a:rPr lang="en-GB" sz="2400" b="1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@</a:t>
            </a:r>
            <a:r>
              <a:rPr lang="en-GB" sz="2400" b="1" dirty="0" err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agricology</a:t>
            </a:r>
            <a:endParaRPr lang="en-GB" sz="2400" b="1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26370677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430" y="6296439"/>
            <a:ext cx="1971675" cy="56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583" y="6254186"/>
            <a:ext cx="1561730" cy="60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2087" y="1961011"/>
            <a:ext cx="6343650" cy="362381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" name="Google Shape;85;p10"/>
          <p:cNvSpPr/>
          <p:nvPr/>
        </p:nvSpPr>
        <p:spPr>
          <a:xfrm>
            <a:off x="2700997" y="6050217"/>
            <a:ext cx="37443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www.agricology.co.uk</a:t>
            </a:r>
            <a:endParaRPr dirty="0">
              <a:latin typeface="Gill Sans" panose="020B0604020202020204" charset="0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1276348" y="149823"/>
            <a:ext cx="6591301" cy="1811188"/>
          </a:xfrm>
          <a:prstGeom prst="rect">
            <a:avLst/>
          </a:prstGeom>
          <a:solidFill>
            <a:srgbClr val="2B8F82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25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25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5" b="1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RESEARCHERS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5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Bring together the latest knowledge on agroecological solutions 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87" name="Google Shape;87;p10"/>
          <p:cNvSpPr/>
          <p:nvPr/>
        </p:nvSpPr>
        <p:spPr>
          <a:xfrm>
            <a:off x="3194863" y="256178"/>
            <a:ext cx="2754273" cy="39221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0"/>
          <p:cNvSpPr/>
          <p:nvPr/>
        </p:nvSpPr>
        <p:spPr>
          <a:xfrm>
            <a:off x="1160035" y="5673034"/>
            <a:ext cx="705253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9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New themes every month in our research trials and blogs</a:t>
            </a:r>
            <a:endParaRPr sz="2029" dirty="0">
              <a:solidFill>
                <a:schemeClr val="dk1"/>
              </a:solidFill>
              <a:latin typeface="Gill Sans" panose="020B060402020202020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430" y="6296439"/>
            <a:ext cx="1971675" cy="56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583" y="6254186"/>
            <a:ext cx="1561730" cy="60381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/>
          <p:nvPr/>
        </p:nvSpPr>
        <p:spPr>
          <a:xfrm>
            <a:off x="2700997" y="6050217"/>
            <a:ext cx="37443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www.agricology.co.uk</a:t>
            </a:r>
            <a:endParaRPr dirty="0">
              <a:latin typeface="Gill Sans" panose="020B0604020202020204" charset="0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1276348" y="522166"/>
            <a:ext cx="6591301" cy="1811188"/>
          </a:xfrm>
          <a:prstGeom prst="rect">
            <a:avLst/>
          </a:prstGeom>
          <a:solidFill>
            <a:srgbClr val="2B8F82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25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25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5" b="1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RESOURCE LIBRARY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25" dirty="0">
              <a:solidFill>
                <a:schemeClr val="lt1"/>
              </a:solidFill>
              <a:latin typeface="Gill Sans MT" panose="020B0502020104020203" pitchFamily="34" charset="0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5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Hosts over 350 practical tools on a wide range of agroecological topics and practices 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87" name="Google Shape;87;p10"/>
          <p:cNvSpPr/>
          <p:nvPr/>
        </p:nvSpPr>
        <p:spPr>
          <a:xfrm>
            <a:off x="3194863" y="256178"/>
            <a:ext cx="2754273" cy="39221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439DBA-09CC-48AF-8902-544800401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95" y="2503582"/>
            <a:ext cx="9144000" cy="32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39659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430" y="6296439"/>
            <a:ext cx="1971675" cy="56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583" y="6254186"/>
            <a:ext cx="1561730" cy="60381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/>
          <p:nvPr/>
        </p:nvSpPr>
        <p:spPr>
          <a:xfrm>
            <a:off x="2700997" y="6050217"/>
            <a:ext cx="37443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@</a:t>
            </a:r>
            <a:r>
              <a:rPr lang="en-GB" sz="2600" b="1" dirty="0" err="1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agricology</a:t>
            </a:r>
            <a:endParaRPr dirty="0">
              <a:latin typeface="Gill Sans" panose="020B0604020202020204" charset="0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1276346" y="343693"/>
            <a:ext cx="6591301" cy="1811188"/>
          </a:xfrm>
          <a:prstGeom prst="rect">
            <a:avLst/>
          </a:prstGeom>
          <a:solidFill>
            <a:srgbClr val="2B8F82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25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25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5" b="1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JOIN THE CONVERSATION!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25" dirty="0">
              <a:solidFill>
                <a:schemeClr val="lt1"/>
              </a:solidFill>
              <a:latin typeface="Gill Sans MT" panose="020B0502020104020203" pitchFamily="34" charset="0"/>
              <a:ea typeface="Cabin"/>
              <a:cs typeface="Cabin"/>
              <a:sym typeface="Cabin"/>
            </a:endParaRPr>
          </a:p>
        </p:txBody>
      </p:sp>
      <p:sp>
        <p:nvSpPr>
          <p:cNvPr id="87" name="Google Shape;87;p10"/>
          <p:cNvSpPr/>
          <p:nvPr/>
        </p:nvSpPr>
        <p:spPr>
          <a:xfrm>
            <a:off x="3194863" y="256178"/>
            <a:ext cx="2754273" cy="39221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75;p22">
            <a:extLst>
              <a:ext uri="{FF2B5EF4-FFF2-40B4-BE49-F238E27FC236}">
                <a16:creationId xmlns:a16="http://schemas.microsoft.com/office/drawing/2014/main" id="{434DC7BC-0B88-411D-8051-7C60669FF92A}"/>
              </a:ext>
            </a:extLst>
          </p:cNvPr>
          <p:cNvSpPr/>
          <p:nvPr/>
        </p:nvSpPr>
        <p:spPr>
          <a:xfrm>
            <a:off x="-396556" y="1343120"/>
            <a:ext cx="9937104" cy="162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Ask questions, share videos, photos and ideas on social media</a:t>
            </a:r>
            <a:endParaRPr lang="en-GB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D5CDA-87EB-494C-AB5F-A92690AB7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626" y="2317119"/>
            <a:ext cx="5560743" cy="36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03883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375" y="152425"/>
            <a:ext cx="4450626" cy="655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2425"/>
            <a:ext cx="4855224" cy="655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430" y="6296439"/>
            <a:ext cx="1971675" cy="56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583" y="6254186"/>
            <a:ext cx="1561730" cy="60381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/>
          <p:nvPr/>
        </p:nvSpPr>
        <p:spPr>
          <a:xfrm>
            <a:off x="2700997" y="6050217"/>
            <a:ext cx="37443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www.agricology.co.uk</a:t>
            </a:r>
            <a:endParaRPr dirty="0">
              <a:latin typeface="Gill Sans" panose="020B0604020202020204" charset="0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1276348" y="216093"/>
            <a:ext cx="6591301" cy="1811188"/>
          </a:xfrm>
          <a:prstGeom prst="rect">
            <a:avLst/>
          </a:prstGeom>
          <a:solidFill>
            <a:srgbClr val="2B8F82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25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5" b="1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VIDEOS</a:t>
            </a:r>
            <a:r>
              <a:rPr lang="en-GB" sz="2025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 </a:t>
            </a:r>
            <a:endParaRPr lang="en-GB" sz="2025" b="1" dirty="0">
              <a:solidFill>
                <a:schemeClr val="lt1"/>
              </a:solidFill>
              <a:latin typeface="Gill Sans MT" panose="020B0502020104020203" pitchFamily="34" charset="0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5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Practical videos from the field on our YouTube channel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87" name="Google Shape;87;p10"/>
          <p:cNvSpPr/>
          <p:nvPr/>
        </p:nvSpPr>
        <p:spPr>
          <a:xfrm>
            <a:off x="3194863" y="256178"/>
            <a:ext cx="2754273" cy="39221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E07C8-92B2-468F-B5B0-1281D5456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152" y="1891191"/>
            <a:ext cx="6516306" cy="40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56271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430" y="6296439"/>
            <a:ext cx="1971675" cy="56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583" y="6254186"/>
            <a:ext cx="1561730" cy="60381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/>
          <p:nvPr/>
        </p:nvSpPr>
        <p:spPr>
          <a:xfrm>
            <a:off x="2700997" y="6050217"/>
            <a:ext cx="37443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lt1"/>
                </a:solidFill>
                <a:latin typeface="Gill Sans" panose="020B0604020202020204" charset="0"/>
                <a:ea typeface="Cabin"/>
                <a:cs typeface="Cabin"/>
                <a:sym typeface="Cabin"/>
              </a:rPr>
              <a:t>www.agricology.co.uk</a:t>
            </a:r>
            <a:endParaRPr dirty="0">
              <a:latin typeface="Gill Sans" panose="020B0604020202020204" charset="0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1276348" y="216093"/>
            <a:ext cx="6591301" cy="1811188"/>
          </a:xfrm>
          <a:prstGeom prst="rect">
            <a:avLst/>
          </a:prstGeom>
          <a:solidFill>
            <a:srgbClr val="2B8F82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25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5" b="1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E-NEWSLETTER</a:t>
            </a:r>
          </a:p>
        </p:txBody>
      </p:sp>
      <p:sp>
        <p:nvSpPr>
          <p:cNvPr id="87" name="Google Shape;87;p10"/>
          <p:cNvSpPr/>
          <p:nvPr/>
        </p:nvSpPr>
        <p:spPr>
          <a:xfrm>
            <a:off x="3194863" y="256178"/>
            <a:ext cx="2754273" cy="39221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DC53C-5E0E-4F5E-AFC3-1D9CA103B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89" y="2027281"/>
            <a:ext cx="4554107" cy="2127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400B6-5188-4A4C-982B-5FD4D161C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8" y="3091125"/>
            <a:ext cx="3749365" cy="2798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CAE784-7AF1-41DF-8EFA-3C4062F6A1E3}"/>
              </a:ext>
            </a:extLst>
          </p:cNvPr>
          <p:cNvSpPr txBox="1"/>
          <p:nvPr/>
        </p:nvSpPr>
        <p:spPr>
          <a:xfrm>
            <a:off x="351187" y="4663641"/>
            <a:ext cx="4012213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30" dirty="0">
                <a:solidFill>
                  <a:schemeClr val="bg1"/>
                </a:solidFill>
                <a:latin typeface="Gill Sans" panose="020B0604020202020204" charset="0"/>
              </a:rPr>
              <a:t>Pest of the month! Agroecological solutions to your problems!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366BC-E7D3-4F6C-964D-ACAD4F4E3D22}"/>
              </a:ext>
            </a:extLst>
          </p:cNvPr>
          <p:cNvSpPr txBox="1"/>
          <p:nvPr/>
        </p:nvSpPr>
        <p:spPr>
          <a:xfrm>
            <a:off x="4989195" y="1935054"/>
            <a:ext cx="4012213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30" dirty="0">
                <a:solidFill>
                  <a:schemeClr val="bg1"/>
                </a:solidFill>
                <a:latin typeface="Gill Sans" panose="020B0604020202020204" charset="0"/>
              </a:rPr>
              <a:t>Monthly themes on arable, horticulture and livestock systems </a:t>
            </a:r>
          </a:p>
        </p:txBody>
      </p:sp>
    </p:spTree>
    <p:extLst>
      <p:ext uri="{BB962C8B-B14F-4D97-AF65-F5344CB8AC3E}">
        <p14:creationId xmlns:p14="http://schemas.microsoft.com/office/powerpoint/2010/main" val="3150113323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288</Words>
  <Application>Microsoft Office PowerPoint</Application>
  <PresentationFormat>On-screen Show (4:3)</PresentationFormat>
  <Paragraphs>75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Gill Sans</vt:lpstr>
      <vt:lpstr>Calibri</vt:lpstr>
      <vt:lpstr>Arial</vt:lpstr>
      <vt:lpstr>Cabin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Bringing together the latest knowledge on agroecology from research and practice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Bliss</dc:creator>
  <cp:lastModifiedBy>Katie Bliss</cp:lastModifiedBy>
  <cp:revision>13</cp:revision>
  <dcterms:modified xsi:type="dcterms:W3CDTF">2019-07-29T16:08:09Z</dcterms:modified>
</cp:coreProperties>
</file>